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88" r:id="rId3"/>
    <p:sldId id="258" r:id="rId4"/>
    <p:sldId id="261" r:id="rId5"/>
    <p:sldId id="259" r:id="rId6"/>
    <p:sldId id="260" r:id="rId7"/>
    <p:sldId id="274" r:id="rId8"/>
    <p:sldId id="373" r:id="rId9"/>
    <p:sldId id="262" r:id="rId10"/>
    <p:sldId id="263" r:id="rId11"/>
    <p:sldId id="370" r:id="rId12"/>
    <p:sldId id="265" r:id="rId13"/>
    <p:sldId id="267" r:id="rId14"/>
    <p:sldId id="379" r:id="rId15"/>
    <p:sldId id="354" r:id="rId16"/>
    <p:sldId id="269" r:id="rId17"/>
    <p:sldId id="378" r:id="rId18"/>
    <p:sldId id="270" r:id="rId19"/>
    <p:sldId id="347" r:id="rId20"/>
    <p:sldId id="371" r:id="rId21"/>
    <p:sldId id="381" r:id="rId22"/>
    <p:sldId id="362" r:id="rId23"/>
    <p:sldId id="272" r:id="rId24"/>
    <p:sldId id="340" r:id="rId25"/>
    <p:sldId id="273" r:id="rId26"/>
    <p:sldId id="367" r:id="rId27"/>
    <p:sldId id="376" r:id="rId28"/>
    <p:sldId id="278" r:id="rId29"/>
    <p:sldId id="277" r:id="rId30"/>
    <p:sldId id="282" r:id="rId31"/>
    <p:sldId id="279" r:id="rId32"/>
    <p:sldId id="280" r:id="rId33"/>
    <p:sldId id="284" r:id="rId34"/>
    <p:sldId id="380" r:id="rId35"/>
    <p:sldId id="281" r:id="rId36"/>
    <p:sldId id="342" r:id="rId37"/>
    <p:sldId id="288" r:id="rId38"/>
    <p:sldId id="286" r:id="rId39"/>
    <p:sldId id="287" r:id="rId40"/>
    <p:sldId id="290" r:id="rId41"/>
    <p:sldId id="291" r:id="rId42"/>
    <p:sldId id="292" r:id="rId43"/>
    <p:sldId id="294" r:id="rId44"/>
    <p:sldId id="297" r:id="rId45"/>
    <p:sldId id="298" r:id="rId46"/>
    <p:sldId id="300" r:id="rId47"/>
    <p:sldId id="301" r:id="rId48"/>
    <p:sldId id="358" r:id="rId49"/>
    <p:sldId id="327" r:id="rId50"/>
    <p:sldId id="308" r:id="rId51"/>
    <p:sldId id="314" r:id="rId52"/>
    <p:sldId id="339" r:id="rId53"/>
    <p:sldId id="333" r:id="rId54"/>
    <p:sldId id="369" r:id="rId55"/>
    <p:sldId id="317" r:id="rId56"/>
    <p:sldId id="312" r:id="rId57"/>
    <p:sldId id="318" r:id="rId58"/>
    <p:sldId id="319" r:id="rId59"/>
    <p:sldId id="321" r:id="rId60"/>
    <p:sldId id="323" r:id="rId61"/>
    <p:sldId id="365" r:id="rId62"/>
    <p:sldId id="325" r:id="rId63"/>
    <p:sldId id="326" r:id="rId64"/>
    <p:sldId id="386" r:id="rId65"/>
    <p:sldId id="337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AB57"/>
    <a:srgbClr val="C6B6E4"/>
    <a:srgbClr val="FF99FF"/>
    <a:srgbClr val="FFCCFF"/>
    <a:srgbClr val="339966"/>
    <a:srgbClr val="997CCE"/>
    <a:srgbClr val="9966FF"/>
    <a:srgbClr val="C28446"/>
    <a:srgbClr val="C46200"/>
    <a:srgbClr val="587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5852" autoAdjust="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AB28-4F60-472B-B4B9-E42B6A713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FBD04-B75E-44CB-9245-03817F395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6A53D-B60C-4D2C-AF9C-B692D637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D09EC-EC6B-4036-A63A-125280F60FA2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C67CF-8ABB-4DCF-B4E1-D5B8DFAD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1615D-6322-44CA-8871-328A3784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EA2D-BB7E-4478-A433-630020D96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C0DB6-D962-451D-BBA1-96DB71CA4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D15B10-98FF-4E01-B55A-19EE91A86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7BB5F-1EE0-4B31-A807-33658DF32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D09EC-EC6B-4036-A63A-125280F60FA2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A3CA8-C992-4F69-9825-2DCA20529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AE1EC-840E-49CD-8D84-32468373A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EA2D-BB7E-4478-A433-630020D96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3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56E78-037C-4B67-A84F-FC5A1BE47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750712-BBA1-45B0-B178-0B89FADD0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EFCB5-86D0-425E-AB75-9C04CC0BD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D09EC-EC6B-4036-A63A-125280F60FA2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38D91-B5C1-4E45-AA67-33372D35E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5675C-4150-4D80-BAD9-86C5BC93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EA2D-BB7E-4478-A433-630020D96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4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3730-0280-47DC-A73F-CC5EFA122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A98DD-EA53-4A48-BE9F-5504CA17F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21A67-E39C-4D06-8640-9A3F46A67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D09EC-EC6B-4036-A63A-125280F60FA2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515EF-A4D2-42B6-BB15-42BA6606A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FABDE-81BA-44C3-BC65-7A7C3BE23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EA2D-BB7E-4478-A433-630020D96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29963-BB91-43C5-8654-A9CE740B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94A9E-14E8-4AF0-BD1B-ACBA5CECE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5E259-122E-416F-BA11-E345CD23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D09EC-EC6B-4036-A63A-125280F60FA2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F5AE5-4E5E-4FBC-A64A-4E1508A8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82719-674D-44AA-9ABA-54FC90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EA2D-BB7E-4478-A433-630020D96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6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5E35-A792-437E-B5D1-6238F214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25C8A-4482-4662-B2C0-ED654C3D7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B09C3-3B96-41D9-8E26-375C99508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5AB00-F896-40FE-8C16-D3C32C0C5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D09EC-EC6B-4036-A63A-125280F60FA2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5C29A-BFBE-418E-8C6A-701FFF0FE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4D4B6-348A-4296-81FF-1D89C8926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EA2D-BB7E-4478-A433-630020D96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8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15796-A1C9-41CA-AC16-2AF536C2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22418-B425-4247-B192-FB177942B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6A2F7-2AAC-4543-889C-EE4268198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75A868-E611-496A-BF98-1667BA91D0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755B21-A0F2-4508-869A-0B93996B6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32AA8-00F6-42A9-90C4-9AC9E101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D09EC-EC6B-4036-A63A-125280F60FA2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AEA088-8AF5-4358-86D8-B2DE81779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FD6F3-9C95-4294-A794-F312B8BD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EA2D-BB7E-4478-A433-630020D96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BB8B6-57A1-4832-BA04-B950B157C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EBBC2-9BDF-4DF4-A5AB-4BAEB360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D09EC-EC6B-4036-A63A-125280F60FA2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3615D-269D-4B5B-BE94-6BC64D75E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A3F36-5331-49A6-BFC5-F7B0853B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EA2D-BB7E-4478-A433-630020D96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42F741-B998-413E-B5AF-1CC224C30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D09EC-EC6B-4036-A63A-125280F60FA2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448F67-EEE1-4AFB-A537-357ED364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3F8E2-1673-4DAF-9AF0-D6E227F1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EA2D-BB7E-4478-A433-630020D96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6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D025B-DB2F-4CD6-BEC7-3E007F6B1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6DC26-E00C-43A7-AF14-BA6C83B9F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C41FF-629D-4416-8F0A-54FF686CF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0827F-7A11-49B8-B5E6-4EFEB9E30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D09EC-EC6B-4036-A63A-125280F60FA2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9F59B-47C4-48B3-B65D-051C1BF1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870AA-45F4-40DF-B295-0B60AD3B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EA2D-BB7E-4478-A433-630020D96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7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80B25-E86B-406E-B562-6EE6F053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48D96E-6EFC-4BEC-A121-E9205B8741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D8332-BC1F-4C19-A7AE-DF28A8F2D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1B400-4103-4086-8DED-07464E49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D09EC-EC6B-4036-A63A-125280F60FA2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2A0ED-3D39-4814-BD0E-7576F416E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E478C-2589-470B-8765-DBD4EA06F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EA2D-BB7E-4478-A433-630020D96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FFB358-607E-4969-AD42-7B4FB749B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960C2-E47E-4FB3-95C5-B745AF6C7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AC21A-7667-49EE-A7B1-AA12747FC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D09EC-EC6B-4036-A63A-125280F60FA2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B64CF-D026-4495-8F62-7C6FEF998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D9957-8494-438C-9B90-A804B3940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1EA2D-BB7E-4478-A433-630020D96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1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8FE2BF-8F22-4114-B12D-E9AA74CD4C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521" y="275135"/>
            <a:ext cx="9290957" cy="6307729"/>
          </a:xfrm>
          <a:prstGeom prst="rect">
            <a:avLst/>
          </a:prstGeom>
          <a:ln w="95250">
            <a:solidFill>
              <a:srgbClr val="BA8CDC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618046-0B01-40EB-A596-9301C83827A0}"/>
              </a:ext>
            </a:extLst>
          </p:cNvPr>
          <p:cNvSpPr txBox="1"/>
          <p:nvPr/>
        </p:nvSpPr>
        <p:spPr>
          <a:xfrm>
            <a:off x="2328495" y="615142"/>
            <a:ext cx="7535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Walker Ranch – Wildflowers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2013-2020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0CAEB6-AEED-40CC-89EC-2C716F364DA2}"/>
              </a:ext>
            </a:extLst>
          </p:cNvPr>
          <p:cNvSpPr txBox="1"/>
          <p:nvPr/>
        </p:nvSpPr>
        <p:spPr>
          <a:xfrm>
            <a:off x="1871436" y="5811971"/>
            <a:ext cx="3987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FFC000"/>
                </a:solidFill>
              </a:rPr>
              <a:t>Texas Blue Bells &amp; Indian Blankets</a:t>
            </a:r>
          </a:p>
        </p:txBody>
      </p:sp>
    </p:spTree>
    <p:extLst>
      <p:ext uri="{BB962C8B-B14F-4D97-AF65-F5344CB8AC3E}">
        <p14:creationId xmlns:p14="http://schemas.microsoft.com/office/powerpoint/2010/main" val="82667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Vert">
          <a:fgClr>
            <a:schemeClr val="accent4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D7E3D-831B-4AD1-892B-FC8041FFFC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299" y="175327"/>
            <a:ext cx="8694331" cy="6520748"/>
          </a:xfrm>
          <a:prstGeom prst="rect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444D6-C7CA-45DF-9505-7B4FC1A35A50}"/>
              </a:ext>
            </a:extLst>
          </p:cNvPr>
          <p:cNvSpPr txBox="1"/>
          <p:nvPr/>
        </p:nvSpPr>
        <p:spPr>
          <a:xfrm>
            <a:off x="2695575" y="1371600"/>
            <a:ext cx="3057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E2D331"/>
                </a:solidFill>
              </a:rPr>
              <a:t>Butterweed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66116-FBF0-41C1-B835-1913B99290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799" y="3807429"/>
            <a:ext cx="3704397" cy="2776499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219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99FF"/>
            </a:gs>
            <a:gs pos="74000">
              <a:srgbClr val="CC99FF"/>
            </a:gs>
            <a:gs pos="83000">
              <a:srgbClr val="A568D2"/>
            </a:gs>
            <a:gs pos="100000">
              <a:srgbClr val="CC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6919A0-76F5-496E-9B99-0E85599A98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93DE02-ADA6-45EE-BDFF-51436E5B9D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79448">
            <a:off x="8737935" y="224703"/>
            <a:ext cx="3352800" cy="26549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5909D3-7630-4A8E-9BB9-6F254B8069A7}"/>
              </a:ext>
            </a:extLst>
          </p:cNvPr>
          <p:cNvSpPr txBox="1"/>
          <p:nvPr/>
        </p:nvSpPr>
        <p:spPr>
          <a:xfrm>
            <a:off x="9558749" y="3842084"/>
            <a:ext cx="25025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9A57CD"/>
                </a:solidFill>
                <a:latin typeface="Blackadder ITC" panose="04020505051007020D02" pitchFamily="82" charset="0"/>
              </a:rPr>
              <a:t>Dwarf Gilia</a:t>
            </a:r>
          </a:p>
        </p:txBody>
      </p:sp>
    </p:spTree>
    <p:extLst>
      <p:ext uri="{BB962C8B-B14F-4D97-AF65-F5344CB8AC3E}">
        <p14:creationId xmlns:p14="http://schemas.microsoft.com/office/powerpoint/2010/main" val="30386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55AB5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6D8DD-0913-4CB4-B8D7-A8268D4EFA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868" y="306870"/>
            <a:ext cx="8006963" cy="6301409"/>
          </a:xfrm>
          <a:prstGeom prst="rect">
            <a:avLst/>
          </a:prstGeom>
          <a:ln w="76200">
            <a:solidFill>
              <a:srgbClr val="AC78A9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0C8FC9-639F-4BFC-A8ED-A002C76F0FA4}"/>
              </a:ext>
            </a:extLst>
          </p:cNvPr>
          <p:cNvSpPr txBox="1"/>
          <p:nvPr/>
        </p:nvSpPr>
        <p:spPr>
          <a:xfrm>
            <a:off x="4249308" y="946638"/>
            <a:ext cx="3960081" cy="923330"/>
          </a:xfrm>
          <a:prstGeom prst="rect">
            <a:avLst/>
          </a:prstGeom>
          <a:noFill/>
          <a:effectLst>
            <a:glow rad="101600">
              <a:srgbClr val="6633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5400" b="1" i="1" dirty="0">
                <a:ln>
                  <a:solidFill>
                    <a:srgbClr val="FF99CC"/>
                  </a:solidFill>
                </a:ln>
                <a:solidFill>
                  <a:srgbClr val="663300"/>
                </a:solidFill>
              </a:rPr>
              <a:t>Annual Phlox</a:t>
            </a:r>
          </a:p>
        </p:txBody>
      </p:sp>
    </p:spTree>
    <p:extLst>
      <p:ext uri="{BB962C8B-B14F-4D97-AF65-F5344CB8AC3E}">
        <p14:creationId xmlns:p14="http://schemas.microsoft.com/office/powerpoint/2010/main" val="398660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73E92A-4674-4281-B121-979584C291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39B876-19D4-46CF-ACEB-53A0ED78C844}"/>
              </a:ext>
            </a:extLst>
          </p:cNvPr>
          <p:cNvSpPr txBox="1"/>
          <p:nvPr/>
        </p:nvSpPr>
        <p:spPr>
          <a:xfrm>
            <a:off x="5829300" y="5629275"/>
            <a:ext cx="4714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chemeClr val="accent2">
                    <a:lumMod val="75000"/>
                  </a:schemeClr>
                </a:solidFill>
              </a:rPr>
              <a:t>Scarlet Pimpernel</a:t>
            </a:r>
          </a:p>
        </p:txBody>
      </p:sp>
    </p:spTree>
    <p:extLst>
      <p:ext uri="{BB962C8B-B14F-4D97-AF65-F5344CB8AC3E}">
        <p14:creationId xmlns:p14="http://schemas.microsoft.com/office/powerpoint/2010/main" val="3996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7C8A8D79-73AC-4004-91BF-3DD09EA9AF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14512">
            <a:off x="4871580" y="982511"/>
            <a:ext cx="6858000" cy="5143500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F18E60-C5D8-47AD-89B1-61B64B9A8EF5}"/>
              </a:ext>
            </a:extLst>
          </p:cNvPr>
          <p:cNvSpPr/>
          <p:nvPr/>
        </p:nvSpPr>
        <p:spPr>
          <a:xfrm rot="18527890">
            <a:off x="847854" y="2355970"/>
            <a:ext cx="4763457" cy="15623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9999FF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Daisy Fleabane</a:t>
            </a:r>
          </a:p>
        </p:txBody>
      </p:sp>
    </p:spTree>
    <p:extLst>
      <p:ext uri="{BB962C8B-B14F-4D97-AF65-F5344CB8AC3E}">
        <p14:creationId xmlns:p14="http://schemas.microsoft.com/office/powerpoint/2010/main" val="7895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8245B4-7F28-4B30-8E37-F59BC24DA2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08" y="77524"/>
            <a:ext cx="10591138" cy="6780476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C82ADB-09D3-466F-8DE5-9A2EB2ED12FF}"/>
              </a:ext>
            </a:extLst>
          </p:cNvPr>
          <p:cNvSpPr/>
          <p:nvPr/>
        </p:nvSpPr>
        <p:spPr>
          <a:xfrm rot="1979178">
            <a:off x="3764067" y="3431862"/>
            <a:ext cx="5123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Black-Eyed Susan</a:t>
            </a:r>
          </a:p>
        </p:txBody>
      </p:sp>
    </p:spTree>
    <p:extLst>
      <p:ext uri="{BB962C8B-B14F-4D97-AF65-F5344CB8AC3E}">
        <p14:creationId xmlns:p14="http://schemas.microsoft.com/office/powerpoint/2010/main" val="25606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966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7EA91-1E14-4762-BBFC-B30BCDBB63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161" y="352425"/>
            <a:ext cx="4614863" cy="6153150"/>
          </a:xfrm>
          <a:prstGeom prst="rect">
            <a:avLst/>
          </a:prstGeom>
          <a:effectLst>
            <a:glow rad="660400">
              <a:schemeClr val="accent6">
                <a:lumMod val="50000"/>
              </a:schemeClr>
            </a:glow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507BBE-370A-4C6F-94AF-C1457C7EF52C}"/>
              </a:ext>
            </a:extLst>
          </p:cNvPr>
          <p:cNvSpPr txBox="1"/>
          <p:nvPr/>
        </p:nvSpPr>
        <p:spPr>
          <a:xfrm>
            <a:off x="4495800" y="4867275"/>
            <a:ext cx="3781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8F82DE"/>
                </a:solidFill>
              </a:rPr>
              <a:t>Passion Flower</a:t>
            </a:r>
          </a:p>
        </p:txBody>
      </p:sp>
    </p:spTree>
    <p:extLst>
      <p:ext uri="{BB962C8B-B14F-4D97-AF65-F5344CB8AC3E}">
        <p14:creationId xmlns:p14="http://schemas.microsoft.com/office/powerpoint/2010/main" val="253695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99000">
              <a:srgbClr val="95AA5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F02025-7112-4DA1-87A9-0F82010A1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6942" y="857250"/>
            <a:ext cx="6858000" cy="51435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DE4349-15AF-470E-9E53-64391F1BF31C}"/>
              </a:ext>
            </a:extLst>
          </p:cNvPr>
          <p:cNvSpPr/>
          <p:nvPr/>
        </p:nvSpPr>
        <p:spPr>
          <a:xfrm>
            <a:off x="4517378" y="1847662"/>
            <a:ext cx="9083898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Right"/>
              <a:lightRig rig="threePt" dir="t"/>
            </a:scene3d>
          </a:bodyPr>
          <a:lstStyle/>
          <a:p>
            <a:pPr algn="ctr"/>
            <a:r>
              <a:rPr lang="en-US" sz="125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Partridge Pea</a:t>
            </a:r>
          </a:p>
        </p:txBody>
      </p:sp>
    </p:spTree>
    <p:extLst>
      <p:ext uri="{BB962C8B-B14F-4D97-AF65-F5344CB8AC3E}">
        <p14:creationId xmlns:p14="http://schemas.microsoft.com/office/powerpoint/2010/main" val="5885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36542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15BDE0-6331-4985-AB88-EDE02B416F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531" y="203200"/>
            <a:ext cx="10208045" cy="63148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F3742-A9F4-44DA-BEDC-FB0B7858E99A}"/>
              </a:ext>
            </a:extLst>
          </p:cNvPr>
          <p:cNvSpPr txBox="1"/>
          <p:nvPr/>
        </p:nvSpPr>
        <p:spPr>
          <a:xfrm>
            <a:off x="2102827" y="2714284"/>
            <a:ext cx="4103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FF99"/>
                </a:solidFill>
              </a:rPr>
              <a:t>Lance Leaf Coreopsis </a:t>
            </a:r>
          </a:p>
        </p:txBody>
      </p:sp>
    </p:spTree>
    <p:extLst>
      <p:ext uri="{BB962C8B-B14F-4D97-AF65-F5344CB8AC3E}">
        <p14:creationId xmlns:p14="http://schemas.microsoft.com/office/powerpoint/2010/main" val="101348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rgbClr val="FFC5E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19228-92F9-4C09-B95B-ABA7896E15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78" y="597224"/>
            <a:ext cx="4431811" cy="5909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2C4B0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A3DFB6-B334-4C7F-B676-F5B36AA3FC8A}"/>
              </a:ext>
            </a:extLst>
          </p:cNvPr>
          <p:cNvSpPr/>
          <p:nvPr/>
        </p:nvSpPr>
        <p:spPr>
          <a:xfrm rot="2430484">
            <a:off x="5919062" y="3518466"/>
            <a:ext cx="4699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>
                  <a:solidFill>
                    <a:srgbClr val="2C5800"/>
                  </a:solidFill>
                </a:ln>
                <a:solidFill>
                  <a:srgbClr val="FF99CC"/>
                </a:solidFill>
                <a:effectLst/>
              </a:rPr>
              <a:t>Slender Vervain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8790F4-AC91-434D-B793-599955021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815" y="281148"/>
            <a:ext cx="2141416" cy="3308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2C4B0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640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84EC6F0F-6215-4584-A39A-76193086E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" y="0"/>
            <a:ext cx="1219200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3421D-9E0B-48B9-B129-E19FE754D889}"/>
              </a:ext>
            </a:extLst>
          </p:cNvPr>
          <p:cNvSpPr txBox="1"/>
          <p:nvPr/>
        </p:nvSpPr>
        <p:spPr>
          <a:xfrm>
            <a:off x="5304451" y="3921299"/>
            <a:ext cx="562169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names </a:t>
            </a:r>
            <a:r>
              <a:rPr lang="en-US" sz="2400" b="1">
                <a:solidFill>
                  <a:schemeClr val="bg1"/>
                </a:solidFill>
              </a:rPr>
              <a:t>on the </a:t>
            </a:r>
            <a:r>
              <a:rPr lang="en-US" sz="2400" b="1" dirty="0">
                <a:solidFill>
                  <a:schemeClr val="bg1"/>
                </a:solidFill>
              </a:rPr>
              <a:t>wildflowers are common names. They were researched and are my best guess. This is a sampling of more than a hundred identified.</a:t>
            </a:r>
          </a:p>
          <a:p>
            <a:pPr algn="ctr"/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Wildflowers show up whenever they want. It’s like a treasure hunt.</a:t>
            </a:r>
          </a:p>
        </p:txBody>
      </p:sp>
    </p:spTree>
    <p:extLst>
      <p:ext uri="{BB962C8B-B14F-4D97-AF65-F5344CB8AC3E}">
        <p14:creationId xmlns:p14="http://schemas.microsoft.com/office/powerpoint/2010/main" val="20117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7000">
        <p14:reveal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99FF"/>
            </a:gs>
            <a:gs pos="74000">
              <a:srgbClr val="DBB7FF"/>
            </a:gs>
            <a:gs pos="83000">
              <a:srgbClr val="B07AD8"/>
            </a:gs>
            <a:gs pos="100000">
              <a:srgbClr val="E6CD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E90FB7-C069-4B81-96D9-2294DBE0E5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5849">
            <a:off x="451238" y="11430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0EC74E-11A9-44F3-B347-4BC479C9B1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80810">
            <a:off x="6008220" y="323850"/>
            <a:ext cx="5508467" cy="52482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110E38-0669-4F6B-8CBB-D3C3C0571F5D}"/>
              </a:ext>
            </a:extLst>
          </p:cNvPr>
          <p:cNvSpPr/>
          <p:nvPr/>
        </p:nvSpPr>
        <p:spPr>
          <a:xfrm>
            <a:off x="2441951" y="1148060"/>
            <a:ext cx="7110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9A57CD"/>
                  </a:solidFill>
                  <a:prstDash val="solid"/>
                </a:ln>
                <a:solidFill>
                  <a:srgbClr val="B07AD8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American Basket Flower</a:t>
            </a:r>
          </a:p>
        </p:txBody>
      </p:sp>
    </p:spTree>
    <p:extLst>
      <p:ext uri="{BB962C8B-B14F-4D97-AF65-F5344CB8AC3E}">
        <p14:creationId xmlns:p14="http://schemas.microsoft.com/office/powerpoint/2010/main" val="18815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FF99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flower on a plant&#10;&#10;Description automatically generated">
            <a:extLst>
              <a:ext uri="{FF2B5EF4-FFF2-40B4-BE49-F238E27FC236}">
                <a16:creationId xmlns:a16="http://schemas.microsoft.com/office/drawing/2014/main" id="{7A2C2A25-0182-4165-B5BE-C48B3C5F41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1142">
            <a:off x="698952" y="528327"/>
            <a:ext cx="7934175" cy="5950632"/>
          </a:xfrm>
          <a:prstGeom prst="ellipse">
            <a:avLst/>
          </a:prstGeom>
          <a:ln w="190500" cap="rnd">
            <a:solidFill>
              <a:schemeClr val="accent6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B73936-1B1D-4C1E-9AD7-2BA77ABDE958}"/>
              </a:ext>
            </a:extLst>
          </p:cNvPr>
          <p:cNvSpPr/>
          <p:nvPr/>
        </p:nvSpPr>
        <p:spPr>
          <a:xfrm rot="2697304">
            <a:off x="6374256" y="2250598"/>
            <a:ext cx="5860936" cy="55543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99FF"/>
                </a:solidFill>
                <a:effectLst/>
              </a:rPr>
              <a:t>Texas Star or Rose Gentian</a:t>
            </a:r>
          </a:p>
        </p:txBody>
      </p:sp>
    </p:spTree>
    <p:extLst>
      <p:ext uri="{BB962C8B-B14F-4D97-AF65-F5344CB8AC3E}">
        <p14:creationId xmlns:p14="http://schemas.microsoft.com/office/powerpoint/2010/main" val="374837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5986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F83A79-558B-4439-8301-547B24471D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80895A-FC11-4E62-B618-BBA8F02E7C36}"/>
              </a:ext>
            </a:extLst>
          </p:cNvPr>
          <p:cNvSpPr/>
          <p:nvPr/>
        </p:nvSpPr>
        <p:spPr>
          <a:xfrm>
            <a:off x="2216167" y="898359"/>
            <a:ext cx="7759688" cy="26537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Bearded </a:t>
            </a:r>
            <a:r>
              <a:rPr lang="en-US" sz="3200" b="1" cap="none" spc="50" dirty="0" err="1">
                <a:ln w="9525" cmpd="sng">
                  <a:solidFill>
                    <a:schemeClr val="accent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Beggarticks</a:t>
            </a:r>
            <a:r>
              <a:rPr lang="en-US" sz="3200" b="1" cap="none" spc="50" dirty="0">
                <a:ln w="9525" cmpd="sng">
                  <a:solidFill>
                    <a:schemeClr val="accent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or Tickseed Sunflower</a:t>
            </a:r>
          </a:p>
        </p:txBody>
      </p:sp>
    </p:spTree>
    <p:extLst>
      <p:ext uri="{BB962C8B-B14F-4D97-AF65-F5344CB8AC3E}">
        <p14:creationId xmlns:p14="http://schemas.microsoft.com/office/powerpoint/2010/main" val="270592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rgbClr val="8F82D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6A0804-FD59-4173-A6BA-60DCF5C68C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8120">
            <a:off x="5798849" y="-103283"/>
            <a:ext cx="5305402" cy="70738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3">
                <a:satMod val="175000"/>
                <a:alpha val="33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06AEC9-7A50-42A5-8A90-91A9637A26B2}"/>
              </a:ext>
            </a:extLst>
          </p:cNvPr>
          <p:cNvSpPr txBox="1"/>
          <p:nvPr/>
        </p:nvSpPr>
        <p:spPr>
          <a:xfrm rot="18769431">
            <a:off x="3106981" y="2627922"/>
            <a:ext cx="364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n>
                  <a:solidFill>
                    <a:srgbClr val="7030A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Prairie Spiderwort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D5306E-48C4-41A3-90D9-43A24E90E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713051">
            <a:off x="-19050" y="59982"/>
            <a:ext cx="4747999" cy="4682961"/>
          </a:xfrm>
          <a:prstGeom prst="rect">
            <a:avLst/>
          </a:prstGeom>
          <a:effectLst>
            <a:glow rad="63500">
              <a:schemeClr val="accent3">
                <a:satMod val="175000"/>
                <a:alpha val="0"/>
              </a:schemeClr>
            </a:glow>
            <a:softEdge rad="1041400"/>
          </a:effectLst>
        </p:spPr>
      </p:pic>
    </p:spTree>
    <p:extLst>
      <p:ext uri="{BB962C8B-B14F-4D97-AF65-F5344CB8AC3E}">
        <p14:creationId xmlns:p14="http://schemas.microsoft.com/office/powerpoint/2010/main" val="39190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C0E124-86E8-42ED-8852-AB054D0E07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772" y="1115170"/>
            <a:ext cx="6130456" cy="4627659"/>
          </a:xfrm>
          <a:prstGeom prst="rect">
            <a:avLst/>
          </a:prstGeom>
          <a:ln w="228600" cap="sq" cmpd="thickThin">
            <a:solidFill>
              <a:srgbClr val="AF9F9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F5323A-AE3F-462D-B575-DE10FBD4B26F}"/>
              </a:ext>
            </a:extLst>
          </p:cNvPr>
          <p:cNvSpPr/>
          <p:nvPr/>
        </p:nvSpPr>
        <p:spPr>
          <a:xfrm>
            <a:off x="4514691" y="448070"/>
            <a:ext cx="2957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Boneset ?</a:t>
            </a:r>
          </a:p>
        </p:txBody>
      </p:sp>
    </p:spTree>
    <p:extLst>
      <p:ext uri="{BB962C8B-B14F-4D97-AF65-F5344CB8AC3E}">
        <p14:creationId xmlns:p14="http://schemas.microsoft.com/office/powerpoint/2010/main" val="218127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rgbClr val="AC78A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A619F-F0AC-468E-954B-2C594056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56091">
            <a:off x="6190626" y="417558"/>
            <a:ext cx="4008213" cy="6083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4C69B3-A54A-474A-AC3C-8C9A3E010E4F}"/>
              </a:ext>
            </a:extLst>
          </p:cNvPr>
          <p:cNvSpPr txBox="1"/>
          <p:nvPr/>
        </p:nvSpPr>
        <p:spPr>
          <a:xfrm rot="19800207">
            <a:off x="1756770" y="3262167"/>
            <a:ext cx="3458449" cy="937038"/>
          </a:xfrm>
          <a:prstGeom prst="rect">
            <a:avLst/>
          </a:prstGeom>
          <a:noFill/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r>
              <a:rPr lang="en-US" sz="6600" i="1" dirty="0">
                <a:ln>
                  <a:solidFill>
                    <a:srgbClr val="663300"/>
                  </a:solidFill>
                </a:ln>
                <a:solidFill>
                  <a:srgbClr val="93C571"/>
                </a:solidFill>
              </a:rPr>
              <a:t>Verbena</a:t>
            </a:r>
          </a:p>
        </p:txBody>
      </p:sp>
    </p:spTree>
    <p:extLst>
      <p:ext uri="{BB962C8B-B14F-4D97-AF65-F5344CB8AC3E}">
        <p14:creationId xmlns:p14="http://schemas.microsoft.com/office/powerpoint/2010/main" val="417262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4A6D4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D438B-1972-4D97-B6E0-EF25CA180B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532" y="286247"/>
            <a:ext cx="8560902" cy="6420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1F71DD-CE3D-426B-B31F-D31DEA7FBD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640" y="887684"/>
            <a:ext cx="4308954" cy="4359057"/>
          </a:xfrm>
          <a:prstGeom prst="rect">
            <a:avLst/>
          </a:prstGeom>
          <a:effectLst>
            <a:outerShdw blurRad="1270000" dist="50800" dir="5400000" algn="ctr" rotWithShape="0">
              <a:srgbClr val="000000">
                <a:alpha val="15000"/>
              </a:srgbClr>
            </a:outerShdw>
            <a:softEdge rad="6350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6A9D8B-6568-4BB1-A48B-AE01462F0BCA}"/>
              </a:ext>
            </a:extLst>
          </p:cNvPr>
          <p:cNvSpPr/>
          <p:nvPr/>
        </p:nvSpPr>
        <p:spPr>
          <a:xfrm>
            <a:off x="4106753" y="687929"/>
            <a:ext cx="4439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4A6D41"/>
                </a:solidFill>
                <a:effectLst>
                  <a:reflection blurRad="6350" stA="53000" endA="300" endPos="35500" dir="5400000" sy="-90000" algn="bl" rotWithShape="0"/>
                </a:effectLst>
              </a:rPr>
              <a:t>West Ragweed</a:t>
            </a:r>
          </a:p>
        </p:txBody>
      </p:sp>
    </p:spTree>
    <p:extLst>
      <p:ext uri="{BB962C8B-B14F-4D97-AF65-F5344CB8AC3E}">
        <p14:creationId xmlns:p14="http://schemas.microsoft.com/office/powerpoint/2010/main" val="327951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B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11DECA-407B-441A-9762-3D96785EA5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387" y="424987"/>
            <a:ext cx="8384469" cy="628835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7747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45725E-3179-40B2-9C05-5A491B622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3827">
            <a:off x="-146436" y="1053604"/>
            <a:ext cx="6123589" cy="5031118"/>
          </a:xfrm>
          <a:prstGeom prst="rect">
            <a:avLst/>
          </a:prstGeom>
          <a:effectLst>
            <a:softEdge rad="10033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93BA21-9010-4C85-AE35-2B55E25DF2DB}"/>
              </a:ext>
            </a:extLst>
          </p:cNvPr>
          <p:cNvSpPr/>
          <p:nvPr/>
        </p:nvSpPr>
        <p:spPr>
          <a:xfrm>
            <a:off x="3462375" y="2795885"/>
            <a:ext cx="5705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99FF"/>
                  </a:solidFill>
                  <a:prstDash val="solid"/>
                </a:ln>
                <a:solidFill>
                  <a:srgbClr val="FFA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Pink Sensitive Briar</a:t>
            </a:r>
          </a:p>
        </p:txBody>
      </p:sp>
    </p:spTree>
    <p:extLst>
      <p:ext uri="{BB962C8B-B14F-4D97-AF65-F5344CB8AC3E}">
        <p14:creationId xmlns:p14="http://schemas.microsoft.com/office/powerpoint/2010/main" val="216207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760D53-B4AD-438A-AE03-996FEC336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49" y="0"/>
            <a:ext cx="5286375" cy="70485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7B7CBC-9FA3-4515-8270-E1699304F70F}"/>
              </a:ext>
            </a:extLst>
          </p:cNvPr>
          <p:cNvSpPr/>
          <p:nvPr/>
        </p:nvSpPr>
        <p:spPr>
          <a:xfrm>
            <a:off x="1792560" y="2881610"/>
            <a:ext cx="3272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AC0000"/>
                </a:solidFill>
                <a:effectLst/>
              </a:rPr>
              <a:t>Coral Bean</a:t>
            </a:r>
          </a:p>
        </p:txBody>
      </p:sp>
    </p:spTree>
    <p:extLst>
      <p:ext uri="{BB962C8B-B14F-4D97-AF65-F5344CB8AC3E}">
        <p14:creationId xmlns:p14="http://schemas.microsoft.com/office/powerpoint/2010/main" val="6823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Vert">
          <a:fgClr>
            <a:srgbClr val="365422"/>
          </a:fgClr>
          <a:bgClr>
            <a:schemeClr val="accent6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3E752-B0D3-400E-B70C-ED6A1A9946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487" y="752474"/>
            <a:ext cx="4171338" cy="55642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8A35F9-0F6F-4E25-AFE2-808CF377572A}"/>
              </a:ext>
            </a:extLst>
          </p:cNvPr>
          <p:cNvSpPr/>
          <p:nvPr/>
        </p:nvSpPr>
        <p:spPr>
          <a:xfrm rot="3281747">
            <a:off x="6866318" y="2462510"/>
            <a:ext cx="3545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36542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Buttonbush</a:t>
            </a:r>
          </a:p>
        </p:txBody>
      </p:sp>
    </p:spTree>
    <p:extLst>
      <p:ext uri="{BB962C8B-B14F-4D97-AF65-F5344CB8AC3E}">
        <p14:creationId xmlns:p14="http://schemas.microsoft.com/office/powerpoint/2010/main" val="38672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8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13ADC5-5D03-4A34-9884-3703626326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63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26A61A-4F9D-468A-BE62-42495EE674A1}"/>
              </a:ext>
            </a:extLst>
          </p:cNvPr>
          <p:cNvSpPr txBox="1"/>
          <p:nvPr/>
        </p:nvSpPr>
        <p:spPr>
          <a:xfrm>
            <a:off x="2977662" y="5337908"/>
            <a:ext cx="694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92D050"/>
                </a:solidFill>
              </a:rPr>
              <a:t>Spider Milkweed (Monarchs’ favorite food)</a:t>
            </a:r>
          </a:p>
        </p:txBody>
      </p:sp>
    </p:spTree>
    <p:extLst>
      <p:ext uri="{BB962C8B-B14F-4D97-AF65-F5344CB8AC3E}">
        <p14:creationId xmlns:p14="http://schemas.microsoft.com/office/powerpoint/2010/main" val="173891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8B8B"/>
            </a:gs>
            <a:gs pos="75000">
              <a:srgbClr val="FFB9B9"/>
            </a:gs>
            <a:gs pos="83000">
              <a:srgbClr val="FF9797"/>
            </a:gs>
            <a:gs pos="100000">
              <a:srgbClr val="FF8B8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9997F-5312-42EA-95EA-CA0FDB3087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2125" y="695325"/>
            <a:ext cx="8886825" cy="5848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47343C-311E-4F64-AB2F-8062D1122A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374" y="152400"/>
            <a:ext cx="4377923" cy="4191000"/>
          </a:xfrm>
          <a:prstGeom prst="ellipse">
            <a:avLst/>
          </a:prstGeom>
          <a:ln w="63500" cap="rnd">
            <a:solidFill>
              <a:srgbClr val="FF535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4B67C2-6079-4B32-A086-237A5488977B}"/>
              </a:ext>
            </a:extLst>
          </p:cNvPr>
          <p:cNvSpPr/>
          <p:nvPr/>
        </p:nvSpPr>
        <p:spPr>
          <a:xfrm>
            <a:off x="5886224" y="1100435"/>
            <a:ext cx="4320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5353"/>
                </a:solidFill>
                <a:effectLst/>
              </a:rPr>
              <a:t>Indian Blanket</a:t>
            </a:r>
          </a:p>
        </p:txBody>
      </p:sp>
    </p:spTree>
    <p:extLst>
      <p:ext uri="{BB962C8B-B14F-4D97-AF65-F5344CB8AC3E}">
        <p14:creationId xmlns:p14="http://schemas.microsoft.com/office/powerpoint/2010/main" val="300658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rgbClr val="CC99FF"/>
          </a:fgClr>
          <a:bgClr>
            <a:srgbClr val="ECD9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194555-CC17-4638-A0A8-791D11888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1675" y="400050"/>
            <a:ext cx="5124450" cy="6200775"/>
          </a:xfrm>
          <a:prstGeom prst="ellipse">
            <a:avLst/>
          </a:prstGeom>
          <a:ln w="63500" cap="rnd">
            <a:solidFill>
              <a:srgbClr val="B061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586F86-486A-4889-89F2-89F99C90E40B}"/>
              </a:ext>
            </a:extLst>
          </p:cNvPr>
          <p:cNvSpPr/>
          <p:nvPr/>
        </p:nvSpPr>
        <p:spPr>
          <a:xfrm rot="2410447">
            <a:off x="6885441" y="2330174"/>
            <a:ext cx="5361756" cy="104522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C99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Prairie Nymph</a:t>
            </a:r>
          </a:p>
        </p:txBody>
      </p:sp>
    </p:spTree>
    <p:extLst>
      <p:ext uri="{BB962C8B-B14F-4D97-AF65-F5344CB8AC3E}">
        <p14:creationId xmlns:p14="http://schemas.microsoft.com/office/powerpoint/2010/main" val="32316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B1899-5D8B-4AFF-8C8E-3DCBA97FE7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763" y="814909"/>
            <a:ext cx="7115175" cy="5362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E51D6B-FCF7-4747-96DB-6548FF3CC1B7}"/>
              </a:ext>
            </a:extLst>
          </p:cNvPr>
          <p:cNvSpPr/>
          <p:nvPr/>
        </p:nvSpPr>
        <p:spPr>
          <a:xfrm rot="1224594">
            <a:off x="4457795" y="1835797"/>
            <a:ext cx="52348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Texas Ragwort</a:t>
            </a:r>
          </a:p>
        </p:txBody>
      </p:sp>
    </p:spTree>
    <p:extLst>
      <p:ext uri="{BB962C8B-B14F-4D97-AF65-F5344CB8AC3E}">
        <p14:creationId xmlns:p14="http://schemas.microsoft.com/office/powerpoint/2010/main" val="108421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769CD4"/>
          </a:fgClr>
          <a:bgClr>
            <a:srgbClr val="66CC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424C6-96A7-44A6-B279-DB05084977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60" y="222689"/>
            <a:ext cx="4571678" cy="6412622"/>
          </a:xfrm>
          <a:prstGeom prst="ellipse">
            <a:avLst/>
          </a:prstGeom>
          <a:ln w="63500" cap="rnd">
            <a:solidFill>
              <a:srgbClr val="85AE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4D79AE-7FA1-4776-BFB3-10D17903A8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831">
            <a:off x="4894707" y="621057"/>
            <a:ext cx="7124849" cy="5362575"/>
          </a:xfrm>
          <a:prstGeom prst="rect">
            <a:avLst/>
          </a:prstGeom>
          <a:effectLst>
            <a:softEdge rad="9398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8BA3ED-F608-4152-8427-933DB19D8BCD}"/>
              </a:ext>
            </a:extLst>
          </p:cNvPr>
          <p:cNvSpPr/>
          <p:nvPr/>
        </p:nvSpPr>
        <p:spPr>
          <a:xfrm rot="1179418">
            <a:off x="2920993" y="4901980"/>
            <a:ext cx="4222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4C4FE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Mouse Ears</a:t>
            </a:r>
          </a:p>
        </p:txBody>
      </p:sp>
    </p:spTree>
    <p:extLst>
      <p:ext uri="{BB962C8B-B14F-4D97-AF65-F5344CB8AC3E}">
        <p14:creationId xmlns:p14="http://schemas.microsoft.com/office/powerpoint/2010/main" val="270925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FFE7FF"/>
            </a:gs>
            <a:gs pos="23000">
              <a:schemeClr val="accent6">
                <a:lumMod val="60000"/>
                <a:lumOff val="40000"/>
              </a:schemeClr>
            </a:gs>
            <a:gs pos="58000">
              <a:schemeClr val="accent4">
                <a:lumMod val="20000"/>
                <a:lumOff val="80000"/>
              </a:schemeClr>
            </a:gs>
            <a:gs pos="81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 garden&#10;&#10;Description generated with very high confidence">
            <a:extLst>
              <a:ext uri="{FF2B5EF4-FFF2-40B4-BE49-F238E27FC236}">
                <a16:creationId xmlns:a16="http://schemas.microsoft.com/office/drawing/2014/main" id="{1C346B4A-B5AE-4E2D-B500-E667547F6D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0"/>
            <a:ext cx="9632302" cy="722422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1AA8BE-5B23-40CA-ABCC-78C1DEE15731}"/>
              </a:ext>
            </a:extLst>
          </p:cNvPr>
          <p:cNvSpPr/>
          <p:nvPr/>
        </p:nvSpPr>
        <p:spPr>
          <a:xfrm rot="1752227">
            <a:off x="2554793" y="2112311"/>
            <a:ext cx="3838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99FF"/>
                  </a:solidFill>
                  <a:prstDash val="solid"/>
                </a:ln>
                <a:solidFill>
                  <a:srgbClr val="F0BCFA"/>
                </a:solidFill>
                <a:effectLst/>
              </a:rPr>
              <a:t>Rosy Palafox</a:t>
            </a:r>
          </a:p>
        </p:txBody>
      </p:sp>
    </p:spTree>
    <p:extLst>
      <p:ext uri="{BB962C8B-B14F-4D97-AF65-F5344CB8AC3E}">
        <p14:creationId xmlns:p14="http://schemas.microsoft.com/office/powerpoint/2010/main" val="14273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AF9F9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D520B9-B114-4AEF-873C-780957AE60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591" y="457214"/>
            <a:ext cx="4720686" cy="58769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385798-3474-431F-A9AC-232B3F826D2F}"/>
              </a:ext>
            </a:extLst>
          </p:cNvPr>
          <p:cNvSpPr/>
          <p:nvPr/>
        </p:nvSpPr>
        <p:spPr>
          <a:xfrm rot="3612139">
            <a:off x="8011470" y="2487718"/>
            <a:ext cx="432522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Old Plainsman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6917E-9DD8-4EE5-A12E-1A299013EA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70611">
            <a:off x="28412" y="2486748"/>
            <a:ext cx="3751870" cy="3057614"/>
          </a:xfrm>
          <a:prstGeom prst="rect">
            <a:avLst/>
          </a:prstGeom>
          <a:effectLst>
            <a:softEdge rad="1054100"/>
          </a:effectLst>
        </p:spPr>
      </p:pic>
    </p:spTree>
    <p:extLst>
      <p:ext uri="{BB962C8B-B14F-4D97-AF65-F5344CB8AC3E}">
        <p14:creationId xmlns:p14="http://schemas.microsoft.com/office/powerpoint/2010/main" val="114759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accent6">
              <a:lumMod val="75000"/>
            </a:schemeClr>
          </a:fgClr>
          <a:bgClr>
            <a:schemeClr val="accent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7DD824-256A-4D83-8449-E27B9342BD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695" y="190500"/>
            <a:ext cx="5000625" cy="6667500"/>
          </a:xfrm>
          <a:prstGeom prst="ellipse">
            <a:avLst/>
          </a:prstGeom>
          <a:ln w="76200">
            <a:solidFill>
              <a:schemeClr val="accent6">
                <a:lumMod val="50000"/>
              </a:schemeClr>
            </a:solidFill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EF42E9-EE0C-4107-9C48-F71B10D66C8C}"/>
              </a:ext>
            </a:extLst>
          </p:cNvPr>
          <p:cNvSpPr/>
          <p:nvPr/>
        </p:nvSpPr>
        <p:spPr>
          <a:xfrm rot="19127205">
            <a:off x="1079993" y="2607828"/>
            <a:ext cx="4701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Desert Rhubarb</a:t>
            </a:r>
          </a:p>
        </p:txBody>
      </p:sp>
    </p:spTree>
    <p:extLst>
      <p:ext uri="{BB962C8B-B14F-4D97-AF65-F5344CB8AC3E}">
        <p14:creationId xmlns:p14="http://schemas.microsoft.com/office/powerpoint/2010/main" val="4312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3366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17228-A15B-4B5A-8A6C-DAED843588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5900" y="1339338"/>
            <a:ext cx="7940199" cy="5090481"/>
          </a:xfrm>
          <a:prstGeom prst="rect">
            <a:avLst/>
          </a:prstGeom>
          <a:ln w="76200">
            <a:solidFill>
              <a:srgbClr val="3366CC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476C0F-4E9E-4A0E-AE83-33E0C5D52F47}"/>
              </a:ext>
            </a:extLst>
          </p:cNvPr>
          <p:cNvSpPr/>
          <p:nvPr/>
        </p:nvSpPr>
        <p:spPr>
          <a:xfrm>
            <a:off x="152401" y="428181"/>
            <a:ext cx="126186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Texas Blue Bonnets and Indian Paint Brush</a:t>
            </a:r>
          </a:p>
        </p:txBody>
      </p:sp>
    </p:spTree>
    <p:extLst>
      <p:ext uri="{BB962C8B-B14F-4D97-AF65-F5344CB8AC3E}">
        <p14:creationId xmlns:p14="http://schemas.microsoft.com/office/powerpoint/2010/main" val="37366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DC489F-42DC-47C4-A953-BC6B51B22D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819" y="702407"/>
            <a:ext cx="4681904" cy="544786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5122D5-A89F-406C-87ED-2C83A757A5AE}"/>
              </a:ext>
            </a:extLst>
          </p:cNvPr>
          <p:cNvSpPr/>
          <p:nvPr/>
        </p:nvSpPr>
        <p:spPr>
          <a:xfrm>
            <a:off x="5487620" y="1455776"/>
            <a:ext cx="590392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en-US" sz="8000" b="1" cap="none" spc="50" dirty="0">
                <a:ln w="0"/>
                <a:solidFill>
                  <a:srgbClr val="D5D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Buffalo Bur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B48274-DF56-4F54-8AA4-0B14975DF2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8800" y="3155912"/>
            <a:ext cx="2740312" cy="218199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9472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75000"/>
              </a:schemeClr>
            </a:gs>
            <a:gs pos="83000">
              <a:schemeClr val="accent6">
                <a:lumMod val="5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EA9DC-4AE6-4DD6-A510-4A4917F796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8994" y="558676"/>
            <a:ext cx="3377393" cy="25871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92B077-E7F9-41FB-8800-E2B523418989}"/>
              </a:ext>
            </a:extLst>
          </p:cNvPr>
          <p:cNvSpPr/>
          <p:nvPr/>
        </p:nvSpPr>
        <p:spPr>
          <a:xfrm>
            <a:off x="2464862" y="2577962"/>
            <a:ext cx="65623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Wild Bergamot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36359-DE0F-455C-A4AC-7FAD7CBB58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2018" y="3501292"/>
            <a:ext cx="2689213" cy="264941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520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2C37CB-67CB-4C91-9B0C-008F7F22BA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30175">
            <a:solidFill>
              <a:srgbClr val="FFE1FF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93BCA3-0311-4D95-BD5B-F7CE6CAD62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396" y="3357230"/>
            <a:ext cx="2182557" cy="3267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7B4031-CF09-429F-AA30-36520F8C60C5}"/>
              </a:ext>
            </a:extLst>
          </p:cNvPr>
          <p:cNvSpPr txBox="1"/>
          <p:nvPr/>
        </p:nvSpPr>
        <p:spPr>
          <a:xfrm>
            <a:off x="3149600" y="5142523"/>
            <a:ext cx="4157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CCFF"/>
                </a:solidFill>
              </a:rPr>
              <a:t>Showy Evening Primrose</a:t>
            </a:r>
          </a:p>
        </p:txBody>
      </p:sp>
    </p:spTree>
    <p:extLst>
      <p:ext uri="{BB962C8B-B14F-4D97-AF65-F5344CB8AC3E}">
        <p14:creationId xmlns:p14="http://schemas.microsoft.com/office/powerpoint/2010/main" val="15868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rgbClr val="9966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AD8C9-FD38-4C6A-AECC-74FE1DA52E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403" y="0"/>
            <a:ext cx="5273748" cy="6858000"/>
          </a:xfrm>
          <a:prstGeom prst="rect">
            <a:avLst/>
          </a:prstGeom>
          <a:ln w="155575">
            <a:solidFill>
              <a:srgbClr val="CC99FF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EEA9FF-8C11-4F4C-892D-6A65A67BC5D7}"/>
              </a:ext>
            </a:extLst>
          </p:cNvPr>
          <p:cNvSpPr/>
          <p:nvPr/>
        </p:nvSpPr>
        <p:spPr>
          <a:xfrm>
            <a:off x="521081" y="1593536"/>
            <a:ext cx="36803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RightFacing"/>
              <a:lightRig rig="threePt" dir="t"/>
            </a:scene3d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99FF"/>
                </a:solidFill>
                <a:effectLst>
                  <a:glow rad="228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Bull Thistle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A0694-0830-4124-8BFB-535E4AA1B4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47" y="3429000"/>
            <a:ext cx="3005593" cy="225817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6995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A84F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1317A0-9E57-49C0-9002-D524A147EF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3" y="-148493"/>
            <a:ext cx="7073259" cy="6858000"/>
          </a:xfrm>
          <a:prstGeom prst="ellipse">
            <a:avLst/>
          </a:prstGeom>
          <a:ln w="63500" cap="rnd">
            <a:solidFill>
              <a:srgbClr val="51784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622915-2E97-46D7-92E7-D76612C2A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3522" y="1047750"/>
            <a:ext cx="4256027" cy="2628900"/>
          </a:xfrm>
          <a:prstGeom prst="rect">
            <a:avLst/>
          </a:prstGeom>
          <a:ln>
            <a:noFill/>
          </a:ln>
          <a:effectLst>
            <a:glow rad="419100">
              <a:schemeClr val="accent6">
                <a:lumMod val="20000"/>
                <a:lumOff val="80000"/>
                <a:alpha val="66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DE1088-198D-4A09-966F-6D30487D2699}"/>
              </a:ext>
            </a:extLst>
          </p:cNvPr>
          <p:cNvSpPr/>
          <p:nvPr/>
        </p:nvSpPr>
        <p:spPr>
          <a:xfrm>
            <a:off x="4451298" y="4538960"/>
            <a:ext cx="7188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Buck Eye Blooms &amp; Pods</a:t>
            </a:r>
          </a:p>
        </p:txBody>
      </p:sp>
    </p:spTree>
    <p:extLst>
      <p:ext uri="{BB962C8B-B14F-4D97-AF65-F5344CB8AC3E}">
        <p14:creationId xmlns:p14="http://schemas.microsoft.com/office/powerpoint/2010/main" val="234458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5206C-DF16-4B19-A053-0B73BE6DC8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814" y="638175"/>
            <a:ext cx="9010650" cy="581025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24E4B-E9F4-4253-AE87-1F9B37D59B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906191">
            <a:off x="9109884" y="175346"/>
            <a:ext cx="3079262" cy="25479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D89FC6-A8CC-46F2-9C30-D97162683A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6265" y="4056917"/>
            <a:ext cx="2633785" cy="239150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D5C1A8-E51F-4B96-9986-0C2D49E7BD68}"/>
              </a:ext>
            </a:extLst>
          </p:cNvPr>
          <p:cNvSpPr/>
          <p:nvPr/>
        </p:nvSpPr>
        <p:spPr>
          <a:xfrm>
            <a:off x="1880187" y="1563651"/>
            <a:ext cx="6522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2CFF1"/>
                  </a:solidFill>
                  <a:prstDash val="solid"/>
                </a:ln>
                <a:solidFill>
                  <a:srgbClr val="CF67FD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Purple Leather Flower</a:t>
            </a:r>
          </a:p>
        </p:txBody>
      </p:sp>
    </p:spTree>
    <p:extLst>
      <p:ext uri="{BB962C8B-B14F-4D97-AF65-F5344CB8AC3E}">
        <p14:creationId xmlns:p14="http://schemas.microsoft.com/office/powerpoint/2010/main" val="417257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3B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FA927-13ED-41EE-8740-4F0D663D52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349" y="561975"/>
            <a:ext cx="8991600" cy="58197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D54677-7A8B-4728-853E-E7D5A26C77B3}"/>
              </a:ext>
            </a:extLst>
          </p:cNvPr>
          <p:cNvSpPr/>
          <p:nvPr/>
        </p:nvSpPr>
        <p:spPr>
          <a:xfrm>
            <a:off x="3738017" y="5275385"/>
            <a:ext cx="4830263" cy="7066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DB93FF"/>
                  </a:solidFill>
                  <a:prstDash val="solid"/>
                </a:ln>
                <a:solidFill>
                  <a:srgbClr val="990099"/>
                </a:solidFill>
                <a:effectLst/>
              </a:rPr>
              <a:t>Texas  Beauty Berry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F646D-B134-4790-A299-B7367415F6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249" y="664308"/>
            <a:ext cx="2191242" cy="2182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2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rgbClr val="45501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91DB6-4EB6-4895-AC91-100AB3F669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11" y="475090"/>
            <a:ext cx="10682577" cy="5907819"/>
          </a:xfrm>
          <a:prstGeom prst="rect">
            <a:avLst/>
          </a:prstGeom>
          <a:ln w="19050">
            <a:solidFill>
              <a:srgbClr val="D44E12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4150A0-643C-4290-ACB4-249080CBD81D}"/>
              </a:ext>
            </a:extLst>
          </p:cNvPr>
          <p:cNvSpPr/>
          <p:nvPr/>
        </p:nvSpPr>
        <p:spPr>
          <a:xfrm>
            <a:off x="6095999" y="4615160"/>
            <a:ext cx="54370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44E12"/>
                </a:solidFill>
                <a:effectLst/>
              </a:rPr>
              <a:t>Indian Paint Brush</a:t>
            </a:r>
          </a:p>
        </p:txBody>
      </p:sp>
    </p:spTree>
    <p:extLst>
      <p:ext uri="{BB962C8B-B14F-4D97-AF65-F5344CB8AC3E}">
        <p14:creationId xmlns:p14="http://schemas.microsoft.com/office/powerpoint/2010/main" val="409255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9CC249-F821-40CC-8412-527187C319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1698" y="367323"/>
            <a:ext cx="5135196" cy="624449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E6D40B-36C5-409E-893E-2656C3F4E949}"/>
              </a:ext>
            </a:extLst>
          </p:cNvPr>
          <p:cNvSpPr/>
          <p:nvPr/>
        </p:nvSpPr>
        <p:spPr>
          <a:xfrm>
            <a:off x="3392874" y="1348085"/>
            <a:ext cx="5882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75"/>
                </a:solidFill>
              </a:rPr>
              <a:t>Common Sunflower</a:t>
            </a:r>
          </a:p>
        </p:txBody>
      </p:sp>
    </p:spTree>
    <p:extLst>
      <p:ext uri="{BB962C8B-B14F-4D97-AF65-F5344CB8AC3E}">
        <p14:creationId xmlns:p14="http://schemas.microsoft.com/office/powerpoint/2010/main" val="172606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A40A7C-5386-417C-8B3A-C25B2B0757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09" y="391001"/>
            <a:ext cx="6237926" cy="6486537"/>
          </a:xfrm>
          <a:prstGeom prst="rect">
            <a:avLst/>
          </a:prstGeom>
          <a:effectLst>
            <a:softEdge rad="635000"/>
          </a:effectLst>
          <a:scene3d>
            <a:camera prst="isometricOffAxis1Right"/>
            <a:lightRig rig="threePt" dir="t"/>
          </a:scene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D0159-AACD-4BF2-9472-441635726737}"/>
              </a:ext>
            </a:extLst>
          </p:cNvPr>
          <p:cNvSpPr/>
          <p:nvPr/>
        </p:nvSpPr>
        <p:spPr>
          <a:xfrm rot="2015777">
            <a:off x="6095992" y="3192789"/>
            <a:ext cx="53926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3"/>
                </a:solidFill>
                <a:effectLst/>
              </a:rPr>
              <a:t>Drummond Wood Sorrel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0EF01-EF49-44D6-91BA-D8D319A76C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6246" y="1195754"/>
            <a:ext cx="2618154" cy="237587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2176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4FD439-17EA-4937-8CE3-6CB9A99354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381500" y="314325"/>
            <a:ext cx="7810500" cy="60102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CAAC26-5EF3-43CD-88D0-768757F61363}"/>
              </a:ext>
            </a:extLst>
          </p:cNvPr>
          <p:cNvSpPr/>
          <p:nvPr/>
        </p:nvSpPr>
        <p:spPr>
          <a:xfrm rot="19147479">
            <a:off x="25381" y="2857797"/>
            <a:ext cx="5264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Queen Ann’s Lace</a:t>
            </a:r>
          </a:p>
        </p:txBody>
      </p:sp>
    </p:spTree>
    <p:extLst>
      <p:ext uri="{BB962C8B-B14F-4D97-AF65-F5344CB8AC3E}">
        <p14:creationId xmlns:p14="http://schemas.microsoft.com/office/powerpoint/2010/main" val="140137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5782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0D545-E98B-41B8-A446-66AA31B68D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358" y="242277"/>
            <a:ext cx="8633395" cy="6475046"/>
          </a:xfrm>
          <a:prstGeom prst="ellipse">
            <a:avLst/>
          </a:prstGeom>
          <a:ln w="142875" cap="rnd">
            <a:solidFill>
              <a:srgbClr val="CE6DFF"/>
            </a:solidFill>
            <a:prstDash val="solid"/>
          </a:ln>
          <a:effectLst>
            <a:outerShdw blurRad="127000" algn="bl" rotWithShape="0">
              <a:srgbClr val="000000"/>
            </a:outerShdw>
            <a:softEdge rad="635000"/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13B85C-550B-45EF-9367-36C9A392A4A0}"/>
              </a:ext>
            </a:extLst>
          </p:cNvPr>
          <p:cNvSpPr/>
          <p:nvPr/>
        </p:nvSpPr>
        <p:spPr>
          <a:xfrm>
            <a:off x="3887516" y="4024610"/>
            <a:ext cx="4436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CE6DFF"/>
                  </a:solidFill>
                  <a:prstDash val="solid"/>
                </a:ln>
                <a:solidFill>
                  <a:srgbClr val="CE6D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Meadow Astor</a:t>
            </a:r>
          </a:p>
        </p:txBody>
      </p:sp>
    </p:spTree>
    <p:extLst>
      <p:ext uri="{BB962C8B-B14F-4D97-AF65-F5344CB8AC3E}">
        <p14:creationId xmlns:p14="http://schemas.microsoft.com/office/powerpoint/2010/main" val="117177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927D6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76406-D53F-42BF-85C8-2D26C39E66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0525" y="570523"/>
            <a:ext cx="8847015" cy="5720862"/>
          </a:xfrm>
          <a:prstGeom prst="rect">
            <a:avLst/>
          </a:prstGeom>
          <a:ln w="76200">
            <a:solidFill>
              <a:srgbClr val="927D68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569EB1-30A5-4D48-806E-848503EFBDF8}"/>
              </a:ext>
            </a:extLst>
          </p:cNvPr>
          <p:cNvSpPr/>
          <p:nvPr/>
        </p:nvSpPr>
        <p:spPr>
          <a:xfrm>
            <a:off x="2231276" y="1595735"/>
            <a:ext cx="6472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927D68"/>
                </a:solidFill>
                <a:effectLst/>
              </a:rPr>
              <a:t>Longbract</a:t>
            </a:r>
            <a:r>
              <a:rPr lang="en-US" sz="5400" b="1" cap="none" spc="0" dirty="0">
                <a:ln/>
                <a:solidFill>
                  <a:srgbClr val="927D68"/>
                </a:solidFill>
                <a:effectLst/>
              </a:rPr>
              <a:t> Wild Indigo</a:t>
            </a:r>
          </a:p>
        </p:txBody>
      </p:sp>
    </p:spTree>
    <p:extLst>
      <p:ext uri="{BB962C8B-B14F-4D97-AF65-F5344CB8AC3E}">
        <p14:creationId xmlns:p14="http://schemas.microsoft.com/office/powerpoint/2010/main" val="150522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9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A2B112-C76E-494D-B755-B2A79BEDB6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066" y="259557"/>
            <a:ext cx="8429624" cy="6322218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E40376-7C4D-4170-9108-769E1072B2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62"/>
          <a:stretch/>
        </p:blipFill>
        <p:spPr>
          <a:xfrm>
            <a:off x="7812815" y="3790949"/>
            <a:ext cx="2677629" cy="2639159"/>
          </a:xfrm>
          <a:prstGeom prst="rect">
            <a:avLst/>
          </a:prstGeom>
          <a:ln w="57150">
            <a:solidFill>
              <a:srgbClr val="CC0066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E5106F-ACE2-4D1B-94D5-33F785E4D813}"/>
              </a:ext>
            </a:extLst>
          </p:cNvPr>
          <p:cNvSpPr txBox="1"/>
          <p:nvPr/>
        </p:nvSpPr>
        <p:spPr>
          <a:xfrm>
            <a:off x="3519610" y="2994514"/>
            <a:ext cx="3501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CC0066"/>
                </a:solidFill>
              </a:rPr>
              <a:t>Wine Cup</a:t>
            </a:r>
          </a:p>
        </p:txBody>
      </p:sp>
    </p:spTree>
    <p:extLst>
      <p:ext uri="{BB962C8B-B14F-4D97-AF65-F5344CB8AC3E}">
        <p14:creationId xmlns:p14="http://schemas.microsoft.com/office/powerpoint/2010/main" val="22454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B24A3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7F526-2259-489E-8F7A-3C783FA105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1836">
            <a:off x="729809" y="386950"/>
            <a:ext cx="4001942" cy="5333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DB5C54-C377-4C6C-9715-358812A73ADD}"/>
              </a:ext>
            </a:extLst>
          </p:cNvPr>
          <p:cNvSpPr/>
          <p:nvPr/>
        </p:nvSpPr>
        <p:spPr>
          <a:xfrm rot="1380095">
            <a:off x="4399068" y="3137306"/>
            <a:ext cx="5458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B24A3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Coral Honeysuckle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E1BC3-4FE8-4A27-91AA-B22CF95EA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524">
            <a:off x="7175652" y="678259"/>
            <a:ext cx="3564130" cy="3127706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239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39C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E63E7-630D-4951-9AEB-10660F96BD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8325" y="523875"/>
            <a:ext cx="9001125" cy="58102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AEBC25-4ABF-4615-86E2-807D37C51BFD}"/>
              </a:ext>
            </a:extLst>
          </p:cNvPr>
          <p:cNvSpPr/>
          <p:nvPr/>
        </p:nvSpPr>
        <p:spPr>
          <a:xfrm>
            <a:off x="1970360" y="2267823"/>
            <a:ext cx="44222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BC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Cardinalflower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BC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280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C777"/>
            </a:gs>
            <a:gs pos="74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DFF49-B92F-4B65-B4E0-ABA713218D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64632" y="1238947"/>
            <a:ext cx="5312265" cy="398419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276A3B-E64C-4B93-95EE-BA48AEE8A1AB}"/>
              </a:ext>
            </a:extLst>
          </p:cNvPr>
          <p:cNvSpPr/>
          <p:nvPr/>
        </p:nvSpPr>
        <p:spPr>
          <a:xfrm rot="2789773">
            <a:off x="5347829" y="2860767"/>
            <a:ext cx="6576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rgbClr val="CE6DFF"/>
                  </a:solidFill>
                  <a:prstDash val="solid"/>
                </a:ln>
                <a:solidFill>
                  <a:srgbClr val="578200"/>
                </a:solidFill>
                <a:effectLst/>
              </a:rPr>
              <a:t>Foxglove Beardtongue</a:t>
            </a:r>
          </a:p>
        </p:txBody>
      </p:sp>
    </p:spTree>
    <p:extLst>
      <p:ext uri="{BB962C8B-B14F-4D97-AF65-F5344CB8AC3E}">
        <p14:creationId xmlns:p14="http://schemas.microsoft.com/office/powerpoint/2010/main" val="57466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rgbClr val="6B923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E09D45-42BC-49A2-AF19-FD5C7AFE2F39}"/>
              </a:ext>
            </a:extLst>
          </p:cNvPr>
          <p:cNvSpPr/>
          <p:nvPr/>
        </p:nvSpPr>
        <p:spPr>
          <a:xfrm rot="3168142">
            <a:off x="5055442" y="2588567"/>
            <a:ext cx="6179250" cy="1680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Indian Plantane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B67B3C-2D3B-4310-B095-0E2F1B6BD0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331" y="80961"/>
            <a:ext cx="5074669" cy="66960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6144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5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4D319-E74E-426F-B4E3-CE26683071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601" y="563077"/>
            <a:ext cx="8651310" cy="6294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87A9B9-FDD8-45E2-B9F1-42412B446D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03745" y="1137794"/>
            <a:ext cx="4549150" cy="473739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9A57CD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75863F-BD75-4D0E-BC66-1BA05B6A61BD}"/>
              </a:ext>
            </a:extLst>
          </p:cNvPr>
          <p:cNvSpPr/>
          <p:nvPr/>
        </p:nvSpPr>
        <p:spPr>
          <a:xfrm rot="1972084">
            <a:off x="5826042" y="2551836"/>
            <a:ext cx="583927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C99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Heart-of-the-earth or Heal-all</a:t>
            </a:r>
          </a:p>
        </p:txBody>
      </p:sp>
    </p:spTree>
    <p:extLst>
      <p:ext uri="{BB962C8B-B14F-4D97-AF65-F5344CB8AC3E}">
        <p14:creationId xmlns:p14="http://schemas.microsoft.com/office/powerpoint/2010/main" val="29125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A2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BCBBE-C8B9-43E1-8304-9CDDF4341E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265" y="378619"/>
            <a:ext cx="8639175" cy="6479381"/>
          </a:xfrm>
          <a:prstGeom prst="rect">
            <a:avLst/>
          </a:prstGeom>
          <a:ln w="76200">
            <a:solidFill>
              <a:srgbClr val="007A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F268D2-CD6E-4A3C-9565-80DC2230B71E}"/>
              </a:ext>
            </a:extLst>
          </p:cNvPr>
          <p:cNvSpPr/>
          <p:nvPr/>
        </p:nvSpPr>
        <p:spPr>
          <a:xfrm>
            <a:off x="2383692" y="1372941"/>
            <a:ext cx="355038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99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Dwarf Iris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778F2-ACDD-4D05-944E-A3EF08EBA6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790" y="783278"/>
            <a:ext cx="4252547" cy="5670062"/>
          </a:xfrm>
          <a:prstGeom prst="rect">
            <a:avLst/>
          </a:prstGeom>
          <a:ln w="228600" cap="sq" cmpd="thickThin">
            <a:solidFill>
              <a:srgbClr val="008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99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9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AB8208-BC29-426D-90B7-1D6CF5DE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711334">
            <a:off x="562674" y="21469"/>
            <a:ext cx="1844821" cy="1818683"/>
          </a:xfrm>
          <a:prstGeom prst="rect">
            <a:avLst/>
          </a:prstGeom>
          <a:effectLst>
            <a:softEdge rad="4191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A59350-A33E-4CFF-9499-92763065C9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585" y="407887"/>
            <a:ext cx="9032262" cy="6042226"/>
          </a:xfrm>
          <a:prstGeom prst="rect">
            <a:avLst/>
          </a:prstGeom>
          <a:ln w="228600" cap="sq" cmpd="thickThin">
            <a:solidFill>
              <a:srgbClr val="60654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BB0870-2D9D-4A36-BD97-390BAADDBE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007015"/>
            <a:ext cx="3200400" cy="4127086"/>
          </a:xfrm>
          <a:prstGeom prst="rect">
            <a:avLst/>
          </a:prstGeom>
          <a:ln w="228600" cap="sq" cmpd="thickThin">
            <a:solidFill>
              <a:srgbClr val="60654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CFDF92-7A2E-42E5-9C0F-2C739705852C}"/>
              </a:ext>
            </a:extLst>
          </p:cNvPr>
          <p:cNvSpPr/>
          <p:nvPr/>
        </p:nvSpPr>
        <p:spPr>
          <a:xfrm>
            <a:off x="4325588" y="1083685"/>
            <a:ext cx="6074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Purple Prairie Clover</a:t>
            </a:r>
          </a:p>
        </p:txBody>
      </p:sp>
    </p:spTree>
    <p:extLst>
      <p:ext uri="{BB962C8B-B14F-4D97-AF65-F5344CB8AC3E}">
        <p14:creationId xmlns:p14="http://schemas.microsoft.com/office/powerpoint/2010/main" val="32345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10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7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F27A07-F48D-4163-8221-1669935816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524C3D-7D17-467B-9DD5-F3E302FCCC45}"/>
              </a:ext>
            </a:extLst>
          </p:cNvPr>
          <p:cNvSpPr/>
          <p:nvPr/>
        </p:nvSpPr>
        <p:spPr>
          <a:xfrm>
            <a:off x="4086251" y="1672492"/>
            <a:ext cx="4019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Golden Wave</a:t>
            </a:r>
          </a:p>
        </p:txBody>
      </p:sp>
    </p:spTree>
    <p:extLst>
      <p:ext uri="{BB962C8B-B14F-4D97-AF65-F5344CB8AC3E}">
        <p14:creationId xmlns:p14="http://schemas.microsoft.com/office/powerpoint/2010/main" val="11607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CC99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646A3-9792-44A4-9303-58B3C85585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119" y="314324"/>
            <a:ext cx="4736306" cy="63150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87E17B-4B37-48FB-B703-69070CB33CD4}"/>
              </a:ext>
            </a:extLst>
          </p:cNvPr>
          <p:cNvSpPr/>
          <p:nvPr/>
        </p:nvSpPr>
        <p:spPr>
          <a:xfrm>
            <a:off x="4628020" y="5119985"/>
            <a:ext cx="3621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CC99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Gulf Vervain</a:t>
            </a:r>
          </a:p>
        </p:txBody>
      </p:sp>
    </p:spTree>
    <p:extLst>
      <p:ext uri="{BB962C8B-B14F-4D97-AF65-F5344CB8AC3E}">
        <p14:creationId xmlns:p14="http://schemas.microsoft.com/office/powerpoint/2010/main" val="41979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rgbClr val="CC99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1FFAD-6EBB-47A3-BC49-BC7C405DEA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108" y="0"/>
            <a:ext cx="91440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431630-3243-4DF4-B5E1-3AE87AFD1C6B}"/>
              </a:ext>
            </a:extLst>
          </p:cNvPr>
          <p:cNvSpPr/>
          <p:nvPr/>
        </p:nvSpPr>
        <p:spPr>
          <a:xfrm>
            <a:off x="3743570" y="1531815"/>
            <a:ext cx="4345354" cy="15773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Inflate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DEBDFF"/>
                  </a:solidFill>
                  <a:prstDash val="solid"/>
                </a:ln>
                <a:solidFill>
                  <a:srgbClr val="CC99FF"/>
                </a:solidFill>
                <a:effectLst/>
              </a:rPr>
              <a:t>Hooker’s Eryngo</a:t>
            </a:r>
          </a:p>
        </p:txBody>
      </p:sp>
    </p:spTree>
    <p:extLst>
      <p:ext uri="{BB962C8B-B14F-4D97-AF65-F5344CB8AC3E}">
        <p14:creationId xmlns:p14="http://schemas.microsoft.com/office/powerpoint/2010/main" val="3852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4CB724-8CC2-45F0-BD5A-3B02556B8A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222508-063A-43C4-BCBA-C7DDB1CBF0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585" y="3614370"/>
            <a:ext cx="2211265" cy="294835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8FF9F-2071-41F8-AA06-02C5CB0F23D1}"/>
              </a:ext>
            </a:extLst>
          </p:cNvPr>
          <p:cNvSpPr txBox="1"/>
          <p:nvPr/>
        </p:nvSpPr>
        <p:spPr>
          <a:xfrm>
            <a:off x="2952750" y="5419725"/>
            <a:ext cx="3143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/>
              <a:t>Spider Lilies</a:t>
            </a:r>
          </a:p>
        </p:txBody>
      </p:sp>
    </p:spTree>
    <p:extLst>
      <p:ext uri="{BB962C8B-B14F-4D97-AF65-F5344CB8AC3E}">
        <p14:creationId xmlns:p14="http://schemas.microsoft.com/office/powerpoint/2010/main" val="188206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rgbClr val="4D7E2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242DB0-8362-45C3-A21A-73EB6E0B4E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399" y="180975"/>
            <a:ext cx="4900613" cy="653415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D3DAF7-5111-4C6A-920B-25B4A97DFD68}"/>
              </a:ext>
            </a:extLst>
          </p:cNvPr>
          <p:cNvSpPr/>
          <p:nvPr/>
        </p:nvSpPr>
        <p:spPr>
          <a:xfrm>
            <a:off x="6466500" y="305348"/>
            <a:ext cx="404910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LeftFacing"/>
              <a:lightRig rig="threePt" dir="t"/>
            </a:scene3d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CC99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Wild Petunia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7D508-330B-4CA5-9A66-1D8FFA79CC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7615">
            <a:off x="6713286" y="2017639"/>
            <a:ext cx="4476584" cy="499341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02237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32B67-198B-4E98-926F-48C8185B46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361" y="413699"/>
            <a:ext cx="4575664" cy="6200774"/>
          </a:xfrm>
          <a:prstGeom prst="ellipse">
            <a:avLst/>
          </a:prstGeom>
          <a:ln w="63500" cap="rnd">
            <a:solidFill>
              <a:srgbClr val="4D7547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F43F32-D460-4048-B17C-264CFA73B8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92" y="514349"/>
            <a:ext cx="4024249" cy="4905375"/>
          </a:xfrm>
          <a:prstGeom prst="rect">
            <a:avLst/>
          </a:prstGeom>
          <a:effectLst>
            <a:softEdge rad="9906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544CCA-291F-4ACE-BAFA-D3E1588A5B63}"/>
              </a:ext>
            </a:extLst>
          </p:cNvPr>
          <p:cNvSpPr/>
          <p:nvPr/>
        </p:nvSpPr>
        <p:spPr>
          <a:xfrm rot="18096096">
            <a:off x="4011428" y="3004434"/>
            <a:ext cx="2842974" cy="7515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6E9566"/>
                  </a:solidFill>
                  <a:prstDash val="solid"/>
                </a:ln>
                <a:solidFill>
                  <a:srgbClr val="E1BFE7"/>
                </a:solidFill>
                <a:effectLst/>
              </a:rPr>
              <a:t>Toad Flax</a:t>
            </a:r>
          </a:p>
        </p:txBody>
      </p:sp>
    </p:spTree>
    <p:extLst>
      <p:ext uri="{BB962C8B-B14F-4D97-AF65-F5344CB8AC3E}">
        <p14:creationId xmlns:p14="http://schemas.microsoft.com/office/powerpoint/2010/main" val="136194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5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DB3CE-847E-4B90-9CE5-CA1F4A7554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551A7D-6516-453B-AC0B-9F45E6BF59FE}"/>
              </a:ext>
            </a:extLst>
          </p:cNvPr>
          <p:cNvSpPr/>
          <p:nvPr/>
        </p:nvSpPr>
        <p:spPr>
          <a:xfrm>
            <a:off x="4719269" y="4163088"/>
            <a:ext cx="2909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008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Soft Rush</a:t>
            </a:r>
          </a:p>
        </p:txBody>
      </p:sp>
    </p:spTree>
    <p:extLst>
      <p:ext uri="{BB962C8B-B14F-4D97-AF65-F5344CB8AC3E}">
        <p14:creationId xmlns:p14="http://schemas.microsoft.com/office/powerpoint/2010/main" val="124696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2C4B0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86967-A8D6-4574-8941-A0C6DB4FC7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0" y="442375"/>
            <a:ext cx="8105774" cy="60793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44673B-FE6F-4796-BEB6-F4C53AE26559}"/>
              </a:ext>
            </a:extLst>
          </p:cNvPr>
          <p:cNvSpPr/>
          <p:nvPr/>
        </p:nvSpPr>
        <p:spPr>
          <a:xfrm>
            <a:off x="3030009" y="2466378"/>
            <a:ext cx="596054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rgbClr val="FFBEFF"/>
                </a:solidFill>
                <a:effectLst/>
              </a:rPr>
              <a:t>Indian  Heliotrope</a:t>
            </a:r>
          </a:p>
        </p:txBody>
      </p:sp>
    </p:spTree>
    <p:extLst>
      <p:ext uri="{BB962C8B-B14F-4D97-AF65-F5344CB8AC3E}">
        <p14:creationId xmlns:p14="http://schemas.microsoft.com/office/powerpoint/2010/main" val="161924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73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flower, plant&#10;&#10;Description automatically generated">
            <a:extLst>
              <a:ext uri="{FF2B5EF4-FFF2-40B4-BE49-F238E27FC236}">
                <a16:creationId xmlns:a16="http://schemas.microsoft.com/office/drawing/2014/main" id="{BA4975D6-9481-40C2-962C-508680805D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66700"/>
            <a:ext cx="8432800" cy="6324600"/>
          </a:xfrm>
          <a:prstGeom prst="rect">
            <a:avLst/>
          </a:prstGeom>
          <a:effectLst>
            <a:glow rad="228600">
              <a:srgbClr val="587345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A2790F-1459-4653-9C49-162373798FF0}"/>
              </a:ext>
            </a:extLst>
          </p:cNvPr>
          <p:cNvSpPr/>
          <p:nvPr/>
        </p:nvSpPr>
        <p:spPr>
          <a:xfrm rot="19918722">
            <a:off x="443" y="1651363"/>
            <a:ext cx="3308726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CC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Trilogy: </a:t>
            </a:r>
          </a:p>
          <a:p>
            <a:pPr algn="ctr"/>
            <a:r>
              <a:rPr lang="en-US" sz="2400" b="0" cap="none" spc="0" dirty="0">
                <a:ln w="0"/>
                <a:solidFill>
                  <a:srgbClr val="FFCC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Spider Milkweed</a:t>
            </a:r>
          </a:p>
          <a:p>
            <a:pPr algn="ctr"/>
            <a:r>
              <a:rPr lang="en-US" sz="2400" dirty="0">
                <a:ln w="0"/>
                <a:solidFill>
                  <a:srgbClr val="FFCC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Showy Evening Primrose </a:t>
            </a:r>
          </a:p>
          <a:p>
            <a:pPr algn="ctr"/>
            <a:r>
              <a:rPr lang="en-US" sz="2400" b="0" cap="none" spc="0" dirty="0">
                <a:ln w="0"/>
                <a:solidFill>
                  <a:srgbClr val="FFCC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Scarlet Pimpernel</a:t>
            </a:r>
          </a:p>
        </p:txBody>
      </p:sp>
    </p:spTree>
    <p:extLst>
      <p:ext uri="{BB962C8B-B14F-4D97-AF65-F5344CB8AC3E}">
        <p14:creationId xmlns:p14="http://schemas.microsoft.com/office/powerpoint/2010/main" val="11889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5BA542-4314-480B-854D-A12698CE44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985" y="-133350"/>
            <a:ext cx="9487029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65FF45-E2F7-41A6-A96C-A68C2E8DC845}"/>
              </a:ext>
            </a:extLst>
          </p:cNvPr>
          <p:cNvSpPr/>
          <p:nvPr/>
        </p:nvSpPr>
        <p:spPr>
          <a:xfrm rot="2044226">
            <a:off x="8498217" y="2717084"/>
            <a:ext cx="2486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Dow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6600FF"/>
                  </a:solidFill>
                  <a:prstDash val="solid"/>
                </a:ln>
                <a:solidFill>
                  <a:srgbClr val="DEBD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33378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C78A9"/>
            </a:gs>
            <a:gs pos="78500">
              <a:srgbClr val="ABC0E4"/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4CD34-9BCD-4060-9A03-00C70C7250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025" y="168791"/>
            <a:ext cx="5062713" cy="65204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92A4A3-84EA-40D1-8D9C-68BE5C3D32EE}"/>
              </a:ext>
            </a:extLst>
          </p:cNvPr>
          <p:cNvSpPr txBox="1"/>
          <p:nvPr/>
        </p:nvSpPr>
        <p:spPr>
          <a:xfrm rot="13612410">
            <a:off x="2806059" y="802913"/>
            <a:ext cx="861774" cy="612559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4400" i="1" dirty="0">
                <a:solidFill>
                  <a:srgbClr val="6699FF"/>
                </a:solidFill>
              </a:rPr>
              <a:t>Roadside Blue-Eyed Grass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DE52A9-1925-4ADF-9A36-4C4895186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31" y="1354130"/>
            <a:ext cx="2390775" cy="222241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251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B4AE9A-AD65-4732-9EAE-666EE917A7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43269" y="1000125"/>
            <a:ext cx="6477000" cy="4857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6F8AB6-7797-4656-9F60-BBD62AD241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10646" y="1047750"/>
            <a:ext cx="6858000" cy="51435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B32259-1569-4754-9FD5-70E014A8C57C}"/>
              </a:ext>
            </a:extLst>
          </p:cNvPr>
          <p:cNvSpPr/>
          <p:nvPr/>
        </p:nvSpPr>
        <p:spPr>
          <a:xfrm rot="17290389">
            <a:off x="4180850" y="2689775"/>
            <a:ext cx="4410299" cy="9122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Gloriosa Daisy</a:t>
            </a:r>
          </a:p>
        </p:txBody>
      </p:sp>
    </p:spTree>
    <p:extLst>
      <p:ext uri="{BB962C8B-B14F-4D97-AF65-F5344CB8AC3E}">
        <p14:creationId xmlns:p14="http://schemas.microsoft.com/office/powerpoint/2010/main" val="17389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A2CED-D10F-4A19-A016-C3A36FE9A5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8024" y="0"/>
            <a:ext cx="5887631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187A9-CB14-47A5-AD4A-EAEE1F7FF292}"/>
              </a:ext>
            </a:extLst>
          </p:cNvPr>
          <p:cNvSpPr txBox="1"/>
          <p:nvPr/>
        </p:nvSpPr>
        <p:spPr>
          <a:xfrm>
            <a:off x="4534489" y="5771906"/>
            <a:ext cx="331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BA8CDC"/>
                </a:solidFill>
              </a:rPr>
              <a:t>Purple Horse Mint</a:t>
            </a:r>
          </a:p>
        </p:txBody>
      </p:sp>
    </p:spTree>
    <p:extLst>
      <p:ext uri="{BB962C8B-B14F-4D97-AF65-F5344CB8AC3E}">
        <p14:creationId xmlns:p14="http://schemas.microsoft.com/office/powerpoint/2010/main" val="195078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reveal/>
      </p:transition>
    </mc:Choice>
    <mc:Fallback xmlns=""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217</Words>
  <Application>Microsoft Office PowerPoint</Application>
  <PresentationFormat>Widescreen</PresentationFormat>
  <Paragraphs>72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Blackadder ITC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Perry</dc:creator>
  <cp:lastModifiedBy>William Perry</cp:lastModifiedBy>
  <cp:revision>396</cp:revision>
  <dcterms:created xsi:type="dcterms:W3CDTF">2017-07-05T16:48:06Z</dcterms:created>
  <dcterms:modified xsi:type="dcterms:W3CDTF">2021-08-21T22:33:39Z</dcterms:modified>
</cp:coreProperties>
</file>